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1" r:id="rId2"/>
    <p:sldId id="1856" r:id="rId3"/>
    <p:sldId id="446" r:id="rId4"/>
    <p:sldId id="1857" r:id="rId5"/>
    <p:sldId id="447" r:id="rId6"/>
    <p:sldId id="448" r:id="rId7"/>
    <p:sldId id="501" r:id="rId8"/>
    <p:sldId id="1844" r:id="rId9"/>
    <p:sldId id="263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B81"/>
    <a:srgbClr val="4D7799"/>
    <a:srgbClr val="3761BF"/>
    <a:srgbClr val="64A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E3D0045-DBF9-4481-BF63-184A3ED311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D818AD-D273-4042-94E8-CD6A47DFE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1B8E-A535-46FD-8CD3-927C83F1F0EB}" type="datetimeFigureOut">
              <a:rPr lang="es-CO" smtClean="0"/>
              <a:t>06/08/2021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403808-6FA3-4E09-BB2F-25D10ABBD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9FBBB6-904A-4FAA-8C8B-FE3F44E93A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3BBC0-F7B4-4141-A3E0-F8280E44F42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9885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A39FF-6BB2-482A-96BB-A11293EF7465}" type="datetimeFigureOut">
              <a:rPr lang="es-CO" smtClean="0"/>
              <a:t>06/08/2021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61752-ECD6-4194-B91D-34DD64897D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80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57397-F156-4996-B4FE-95E2AE4D3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05313"/>
            <a:ext cx="6924261" cy="632032"/>
          </a:xfrm>
        </p:spPr>
        <p:txBody>
          <a:bodyPr anchor="b">
            <a:normAutofit/>
          </a:bodyPr>
          <a:lstStyle>
            <a:lvl1pPr algn="l">
              <a:defRPr sz="3400" b="1">
                <a:solidFill>
                  <a:srgbClr val="2C6B81"/>
                </a:solidFill>
              </a:defRPr>
            </a:lvl1pPr>
          </a:lstStyle>
          <a:p>
            <a:r>
              <a:rPr lang="es-CO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484D10-D367-44FB-866E-AA9A3A992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18873"/>
            <a:ext cx="6924261" cy="433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704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4B0866F-71CE-4E29-BBEB-DC1C48A34B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61049" y="347939"/>
            <a:ext cx="3667125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2C6B81"/>
                </a:solidFill>
              </a:defRPr>
            </a:lvl1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EE78AC81-A25B-4BA6-8777-9D2A32C688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1049" y="814138"/>
            <a:ext cx="3667125" cy="46166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59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8548F8E-BB6F-48BE-BCC5-4966A2137B46}"/>
              </a:ext>
            </a:extLst>
          </p:cNvPr>
          <p:cNvSpPr txBox="1"/>
          <p:nvPr userDrawn="1"/>
        </p:nvSpPr>
        <p:spPr>
          <a:xfrm>
            <a:off x="7136296" y="3058346"/>
            <a:ext cx="3339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9390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itucional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DFADAA-F26B-48CE-B022-076406593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A5340D-0DD1-4C5B-AC81-C0ED4B9D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CDEDF9-7F52-44EF-B8EA-E16D779CC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43666-10E6-4887-BBB1-68279DBA0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D31D-1BAC-4D17-8FBA-1C4201751CC0}" type="datetimeFigureOut">
              <a:rPr lang="es-CO" smtClean="0"/>
              <a:t>06/08/2021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6A54F-110A-4E85-B7C3-DC5B399D3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3315B-7F60-4F60-8AAB-F1D446EFA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4671-5240-4B91-AE58-322221C40D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72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DD819-0444-4B12-A3E1-7B7F9E4EA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5313"/>
            <a:ext cx="7885043" cy="632032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Calibri" panose="020F0502020204030204" pitchFamily="34" charset="0"/>
                <a:cs typeface="Calibri" panose="020F0502020204030204" pitchFamily="34" charset="0"/>
              </a:rPr>
              <a:t>PLAN ESTRATEGICO 2019 - 2022</a:t>
            </a:r>
          </a:p>
        </p:txBody>
      </p:sp>
    </p:spTree>
    <p:extLst>
      <p:ext uri="{BB962C8B-B14F-4D97-AF65-F5344CB8AC3E}">
        <p14:creationId xmlns:p14="http://schemas.microsoft.com/office/powerpoint/2010/main" val="334734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DD819-0444-4B12-A3E1-7B7F9E4EA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5313"/>
            <a:ext cx="7741920" cy="632032"/>
          </a:xfrm>
        </p:spPr>
        <p:txBody>
          <a:bodyPr>
            <a:noAutofit/>
          </a:bodyPr>
          <a:lstStyle/>
          <a:p>
            <a:r>
              <a:rPr lang="es-CO" dirty="0"/>
              <a:t>Lineamientos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92230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C8836B0A-0D66-4624-909D-F4F93120B96B}"/>
              </a:ext>
            </a:extLst>
          </p:cNvPr>
          <p:cNvSpPr/>
          <p:nvPr/>
        </p:nvSpPr>
        <p:spPr>
          <a:xfrm>
            <a:off x="6514116" y="4107789"/>
            <a:ext cx="977429" cy="733533"/>
          </a:xfrm>
          <a:prstGeom prst="rect">
            <a:avLst/>
          </a:prstGeom>
          <a:solidFill>
            <a:srgbClr val="64AFC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8ABE8E-1385-4D2F-BD04-7800B9D8D39A}"/>
              </a:ext>
            </a:extLst>
          </p:cNvPr>
          <p:cNvSpPr/>
          <p:nvPr/>
        </p:nvSpPr>
        <p:spPr>
          <a:xfrm>
            <a:off x="862824" y="2115136"/>
            <a:ext cx="977429" cy="733533"/>
          </a:xfrm>
          <a:prstGeom prst="rect">
            <a:avLst/>
          </a:prstGeom>
          <a:solidFill>
            <a:srgbClr val="64AFC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61244F-D6A4-476D-9F5C-2E29F6B481F7}"/>
              </a:ext>
            </a:extLst>
          </p:cNvPr>
          <p:cNvSpPr txBox="1"/>
          <p:nvPr/>
        </p:nvSpPr>
        <p:spPr>
          <a:xfrm>
            <a:off x="1971779" y="2192372"/>
            <a:ext cx="2762694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 Narrow" charset="0"/>
              </a:rPr>
              <a:t>Brindar soluciones efectivas y rentables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BD5046-6962-4C69-AC27-F2CA2A33FE43}"/>
              </a:ext>
            </a:extLst>
          </p:cNvPr>
          <p:cNvSpPr txBox="1"/>
          <p:nvPr/>
        </p:nvSpPr>
        <p:spPr>
          <a:xfrm>
            <a:off x="1971779" y="3185783"/>
            <a:ext cx="2955930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 Narrow" charset="0"/>
              </a:rPr>
              <a:t>Maximizar la rentabilidad de los accionistas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B29C60-EC0D-4A67-93CA-ACACB79FB06D}"/>
              </a:ext>
            </a:extLst>
          </p:cNvPr>
          <p:cNvSpPr txBox="1"/>
          <p:nvPr/>
        </p:nvSpPr>
        <p:spPr>
          <a:xfrm>
            <a:off x="1971779" y="4171692"/>
            <a:ext cx="3240938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 Narrow" charset="0"/>
              </a:rPr>
              <a:t>Convertirse en un referente en la movilización de activos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FADE5F-DE6F-4798-9CC1-0E84C6B9D330}"/>
              </a:ext>
            </a:extLst>
          </p:cNvPr>
          <p:cNvSpPr txBox="1"/>
          <p:nvPr/>
        </p:nvSpPr>
        <p:spPr>
          <a:xfrm>
            <a:off x="1971779" y="5185213"/>
            <a:ext cx="2633771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 Narrow" charset="0"/>
              </a:rPr>
              <a:t>Desarrollar nuevas líneas de negocio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4C1E212-097A-477F-937C-7A3DAC87F05D}"/>
              </a:ext>
            </a:extLst>
          </p:cNvPr>
          <p:cNvSpPr/>
          <p:nvPr/>
        </p:nvSpPr>
        <p:spPr>
          <a:xfrm>
            <a:off x="678395" y="2115136"/>
            <a:ext cx="377999" cy="733533"/>
          </a:xfrm>
          <a:prstGeom prst="rect">
            <a:avLst/>
          </a:prstGeom>
          <a:solidFill>
            <a:srgbClr val="2C6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38379-44AB-4326-9C2A-E2A432BB6E5B}"/>
              </a:ext>
            </a:extLst>
          </p:cNvPr>
          <p:cNvSpPr txBox="1"/>
          <p:nvPr/>
        </p:nvSpPr>
        <p:spPr>
          <a:xfrm>
            <a:off x="7600586" y="2195477"/>
            <a:ext cx="3265565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 Narrow" charset="0"/>
              </a:rPr>
              <a:t>Promover la sostenibilidad del negocio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0A26E6-6CE2-45CB-8D53-79B64EEDA55D}"/>
              </a:ext>
            </a:extLst>
          </p:cNvPr>
          <p:cNvSpPr txBox="1"/>
          <p:nvPr/>
        </p:nvSpPr>
        <p:spPr>
          <a:xfrm>
            <a:off x="7600586" y="3200836"/>
            <a:ext cx="2633771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 Narrow" charset="0"/>
              </a:rPr>
              <a:t>Servir con eficiencia y transparencia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AF3EA7-F538-486F-B4AF-1D7E69F70823}"/>
              </a:ext>
            </a:extLst>
          </p:cNvPr>
          <p:cNvSpPr txBox="1"/>
          <p:nvPr/>
        </p:nvSpPr>
        <p:spPr>
          <a:xfrm>
            <a:off x="7600586" y="4172338"/>
            <a:ext cx="2446168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 Narrow" charset="0"/>
              </a:rPr>
              <a:t>Operar con enfoque al cliente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9DC4411-B571-4E37-8EEC-1411AAAF2F62}"/>
              </a:ext>
            </a:extLst>
          </p:cNvPr>
          <p:cNvSpPr/>
          <p:nvPr/>
        </p:nvSpPr>
        <p:spPr>
          <a:xfrm>
            <a:off x="728413" y="2310796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cs typeface="Arial Narrow" charset="0"/>
              </a:rPr>
              <a:t>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004CAB-1F25-4BAC-887D-98E322951144}"/>
              </a:ext>
            </a:extLst>
          </p:cNvPr>
          <p:cNvSpPr/>
          <p:nvPr/>
        </p:nvSpPr>
        <p:spPr>
          <a:xfrm>
            <a:off x="862824" y="3104487"/>
            <a:ext cx="977429" cy="733533"/>
          </a:xfrm>
          <a:prstGeom prst="rect">
            <a:avLst/>
          </a:prstGeom>
          <a:solidFill>
            <a:srgbClr val="64AFC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F62237-BFA3-49A9-BA47-AC9FDD31E57B}"/>
              </a:ext>
            </a:extLst>
          </p:cNvPr>
          <p:cNvSpPr/>
          <p:nvPr/>
        </p:nvSpPr>
        <p:spPr>
          <a:xfrm>
            <a:off x="678395" y="3104487"/>
            <a:ext cx="377999" cy="733533"/>
          </a:xfrm>
          <a:prstGeom prst="rect">
            <a:avLst/>
          </a:prstGeom>
          <a:solidFill>
            <a:srgbClr val="2C6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0A2E068-47A4-456D-9403-59F36A0D10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920" y="3217134"/>
            <a:ext cx="520807" cy="50458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FB9616F-185F-46A1-B4A2-EB1952F93796}"/>
              </a:ext>
            </a:extLst>
          </p:cNvPr>
          <p:cNvSpPr/>
          <p:nvPr/>
        </p:nvSpPr>
        <p:spPr>
          <a:xfrm>
            <a:off x="728413" y="3300147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cs typeface="Arial Narrow" charset="0"/>
              </a:rPr>
              <a:t>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CEB570D-96A3-425A-9667-5C6F4B202A5B}"/>
              </a:ext>
            </a:extLst>
          </p:cNvPr>
          <p:cNvSpPr/>
          <p:nvPr/>
        </p:nvSpPr>
        <p:spPr>
          <a:xfrm>
            <a:off x="862824" y="4108828"/>
            <a:ext cx="977429" cy="733533"/>
          </a:xfrm>
          <a:prstGeom prst="rect">
            <a:avLst/>
          </a:prstGeom>
          <a:solidFill>
            <a:srgbClr val="64AFC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3A58322-8149-4EA0-BF89-55333BCE90DF}"/>
              </a:ext>
            </a:extLst>
          </p:cNvPr>
          <p:cNvSpPr/>
          <p:nvPr/>
        </p:nvSpPr>
        <p:spPr>
          <a:xfrm>
            <a:off x="678395" y="4108828"/>
            <a:ext cx="377999" cy="733533"/>
          </a:xfrm>
          <a:prstGeom prst="rect">
            <a:avLst/>
          </a:prstGeom>
          <a:solidFill>
            <a:srgbClr val="2C6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FB1456F-0D68-401B-A27D-6BA7FF356FCF}"/>
              </a:ext>
            </a:extLst>
          </p:cNvPr>
          <p:cNvSpPr/>
          <p:nvPr/>
        </p:nvSpPr>
        <p:spPr>
          <a:xfrm>
            <a:off x="728413" y="4304488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cs typeface="Arial Narrow" charset="0"/>
              </a:rPr>
              <a:t>3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C1528AF-95AD-4DF5-A33C-622CD6EB8F4F}"/>
              </a:ext>
            </a:extLst>
          </p:cNvPr>
          <p:cNvSpPr/>
          <p:nvPr/>
        </p:nvSpPr>
        <p:spPr>
          <a:xfrm>
            <a:off x="862824" y="5120664"/>
            <a:ext cx="977429" cy="733533"/>
          </a:xfrm>
          <a:prstGeom prst="rect">
            <a:avLst/>
          </a:prstGeom>
          <a:solidFill>
            <a:srgbClr val="64AFC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B8C7BB0-1841-4EE6-9D7F-B21682D09BFD}"/>
              </a:ext>
            </a:extLst>
          </p:cNvPr>
          <p:cNvSpPr/>
          <p:nvPr/>
        </p:nvSpPr>
        <p:spPr>
          <a:xfrm>
            <a:off x="678395" y="5120664"/>
            <a:ext cx="377999" cy="733533"/>
          </a:xfrm>
          <a:prstGeom prst="rect">
            <a:avLst/>
          </a:prstGeom>
          <a:solidFill>
            <a:srgbClr val="2C6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040D836-B95E-4BAB-84F5-7C41D969305F}"/>
              </a:ext>
            </a:extLst>
          </p:cNvPr>
          <p:cNvSpPr/>
          <p:nvPr/>
        </p:nvSpPr>
        <p:spPr>
          <a:xfrm>
            <a:off x="728413" y="5316324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cs typeface="Arial Narrow" charset="0"/>
              </a:rPr>
              <a:t>4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204D35E-0C49-4491-B082-44D4245575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7359" y="2217342"/>
            <a:ext cx="526514" cy="51931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72546EA-266A-4D80-832B-C614B9590A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5484" y="4223248"/>
            <a:ext cx="457633" cy="50280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07C88D9-ED93-458B-92C7-29F63BCDE2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5484" y="5224339"/>
            <a:ext cx="493230" cy="504580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CB78744F-FD56-4EE5-AD7B-8981993F556E}"/>
              </a:ext>
            </a:extLst>
          </p:cNvPr>
          <p:cNvSpPr/>
          <p:nvPr/>
        </p:nvSpPr>
        <p:spPr>
          <a:xfrm>
            <a:off x="6514116" y="2115136"/>
            <a:ext cx="977429" cy="733533"/>
          </a:xfrm>
          <a:prstGeom prst="rect">
            <a:avLst/>
          </a:prstGeom>
          <a:solidFill>
            <a:srgbClr val="64AFC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1E32FEE-ED54-4EB6-916A-A993D0FC1C66}"/>
              </a:ext>
            </a:extLst>
          </p:cNvPr>
          <p:cNvSpPr/>
          <p:nvPr/>
        </p:nvSpPr>
        <p:spPr>
          <a:xfrm>
            <a:off x="6329687" y="2115136"/>
            <a:ext cx="377999" cy="733533"/>
          </a:xfrm>
          <a:prstGeom prst="rect">
            <a:avLst/>
          </a:prstGeom>
          <a:solidFill>
            <a:srgbClr val="2C6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4CC5A14-2E14-4F86-A46A-174994C189ED}"/>
              </a:ext>
            </a:extLst>
          </p:cNvPr>
          <p:cNvSpPr/>
          <p:nvPr/>
        </p:nvSpPr>
        <p:spPr>
          <a:xfrm>
            <a:off x="6379705" y="2310796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cs typeface="Arial Narrow" charset="0"/>
              </a:rPr>
              <a:t>5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EF37ED6-5D53-4DEE-9CBD-BB5E2656973D}"/>
              </a:ext>
            </a:extLst>
          </p:cNvPr>
          <p:cNvSpPr/>
          <p:nvPr/>
        </p:nvSpPr>
        <p:spPr>
          <a:xfrm>
            <a:off x="6514116" y="3104487"/>
            <a:ext cx="977429" cy="733533"/>
          </a:xfrm>
          <a:prstGeom prst="rect">
            <a:avLst/>
          </a:prstGeom>
          <a:solidFill>
            <a:srgbClr val="64AFC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5C3AFAD-5230-40EA-9991-AD837B07F1EB}"/>
              </a:ext>
            </a:extLst>
          </p:cNvPr>
          <p:cNvSpPr/>
          <p:nvPr/>
        </p:nvSpPr>
        <p:spPr>
          <a:xfrm>
            <a:off x="6329687" y="3104487"/>
            <a:ext cx="377999" cy="733533"/>
          </a:xfrm>
          <a:prstGeom prst="rect">
            <a:avLst/>
          </a:prstGeom>
          <a:solidFill>
            <a:srgbClr val="2C6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17AF940-C3CD-4441-9974-41C8096AAA9E}"/>
              </a:ext>
            </a:extLst>
          </p:cNvPr>
          <p:cNvSpPr/>
          <p:nvPr/>
        </p:nvSpPr>
        <p:spPr>
          <a:xfrm>
            <a:off x="6379705" y="3300147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cs typeface="Arial Narrow" charset="0"/>
              </a:rPr>
              <a:t>6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85DEB83-EBB7-40CF-A57B-C727902E949B}"/>
              </a:ext>
            </a:extLst>
          </p:cNvPr>
          <p:cNvSpPr/>
          <p:nvPr/>
        </p:nvSpPr>
        <p:spPr>
          <a:xfrm>
            <a:off x="6329687" y="4108828"/>
            <a:ext cx="377999" cy="733533"/>
          </a:xfrm>
          <a:prstGeom prst="rect">
            <a:avLst/>
          </a:prstGeom>
          <a:solidFill>
            <a:srgbClr val="2C6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CO" sz="1600" b="1" dirty="0">
              <a:solidFill>
                <a:schemeClr val="tx1"/>
              </a:solidFill>
              <a:cs typeface="Arial Narrow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F665221-864A-4F9A-9DD2-15F6B0FB7FBE}"/>
              </a:ext>
            </a:extLst>
          </p:cNvPr>
          <p:cNvSpPr/>
          <p:nvPr/>
        </p:nvSpPr>
        <p:spPr>
          <a:xfrm>
            <a:off x="6379705" y="4304488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cs typeface="Arial Narrow" charset="0"/>
              </a:rPr>
              <a:t>7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21DFD4FA-9B9D-4FEE-AFAC-DBCCFE480E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2996" y="3217134"/>
            <a:ext cx="507010" cy="50701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0D8E4DC-A15F-4232-B5D7-7DB72AF8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1233" y="2192372"/>
            <a:ext cx="493230" cy="53347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68F4056-9A19-4AF2-B399-308D1CFFF7E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3563" y="4211464"/>
            <a:ext cx="527736" cy="527736"/>
          </a:xfrm>
          <a:prstGeom prst="rect">
            <a:avLst/>
          </a:prstGeom>
        </p:spPr>
      </p:pic>
      <p:sp>
        <p:nvSpPr>
          <p:cNvPr id="39" name="Marcador de texto 1">
            <a:extLst>
              <a:ext uri="{FF2B5EF4-FFF2-40B4-BE49-F238E27FC236}">
                <a16:creationId xmlns:a16="http://schemas.microsoft.com/office/drawing/2014/main" id="{8AF9EA45-372A-4149-BAF1-62B784D449DD}"/>
              </a:ext>
            </a:extLst>
          </p:cNvPr>
          <p:cNvSpPr txBox="1">
            <a:spLocks/>
          </p:cNvSpPr>
          <p:nvPr/>
        </p:nvSpPr>
        <p:spPr>
          <a:xfrm>
            <a:off x="5609063" y="347939"/>
            <a:ext cx="6119111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2C6B8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Lineamientos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366119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DD819-0444-4B12-A3E1-7B7F9E4EA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5313"/>
            <a:ext cx="7741920" cy="632032"/>
          </a:xfrm>
        </p:spPr>
        <p:txBody>
          <a:bodyPr>
            <a:noAutofit/>
          </a:bodyPr>
          <a:lstStyle/>
          <a:p>
            <a:r>
              <a:rPr lang="es-CO" dirty="0"/>
              <a:t>Marco Estratégico </a:t>
            </a:r>
          </a:p>
        </p:txBody>
      </p:sp>
    </p:spTree>
    <p:extLst>
      <p:ext uri="{BB962C8B-B14F-4D97-AF65-F5344CB8AC3E}">
        <p14:creationId xmlns:p14="http://schemas.microsoft.com/office/powerpoint/2010/main" val="235050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27944B9-60D8-4A60-8397-774327D99F73}"/>
              </a:ext>
            </a:extLst>
          </p:cNvPr>
          <p:cNvSpPr txBox="1"/>
          <p:nvPr/>
        </p:nvSpPr>
        <p:spPr>
          <a:xfrm>
            <a:off x="5814611" y="1852820"/>
            <a:ext cx="552924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80"/>
              </a:lnSpc>
            </a:pPr>
            <a:r>
              <a:rPr lang="es-CO" sz="1600" dirty="0">
                <a:latin typeface="+mj-lt"/>
                <a:cs typeface="Arial Narrow" charset="0"/>
              </a:rPr>
              <a:t>Crear valor a través de la compra, venta, administración y comercialización de cartera, inmuebles, participaciones accionarias y demás activos públicos.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AFB51A-1A98-4CC8-974A-FE55FF5584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3928" y="1928575"/>
            <a:ext cx="649211" cy="6492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E8E43B-6BA4-4F05-BE63-BBA6618BC1C7}"/>
              </a:ext>
            </a:extLst>
          </p:cNvPr>
          <p:cNvSpPr txBox="1"/>
          <p:nvPr/>
        </p:nvSpPr>
        <p:spPr>
          <a:xfrm>
            <a:off x="4724502" y="2480805"/>
            <a:ext cx="1090110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80"/>
              </a:lnSpc>
            </a:pPr>
            <a:r>
              <a:rPr lang="es-CO" b="1" dirty="0">
                <a:cs typeface="Arial Narrow" charset="0"/>
              </a:rPr>
              <a:t>Misión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019082-0784-4AAF-AEB2-2193DA66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0739" y="3380923"/>
            <a:ext cx="649211" cy="6010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4375540-F1D7-4735-9037-EE7E60EB246D}"/>
              </a:ext>
            </a:extLst>
          </p:cNvPr>
          <p:cNvSpPr txBox="1"/>
          <p:nvPr/>
        </p:nvSpPr>
        <p:spPr>
          <a:xfrm>
            <a:off x="5814612" y="3295156"/>
            <a:ext cx="6126515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80"/>
              </a:lnSpc>
            </a:pPr>
            <a:r>
              <a:rPr lang="es-CO" sz="1600" dirty="0">
                <a:latin typeface="+mj-lt"/>
                <a:cs typeface="Arial Narrow" charset="0"/>
              </a:rPr>
              <a:t>CISA a 2022 será un referente en la compra, venta, administración, saneamiento y comercialización de cartera, inmuebles, participaciones accionarias y demás activos públicos, generando valor y sostenibilidad con altos estándares de calidad y servicio.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78F535-0DCB-49EA-87B8-04A57EAEF20E}"/>
              </a:ext>
            </a:extLst>
          </p:cNvPr>
          <p:cNvSpPr txBox="1"/>
          <p:nvPr/>
        </p:nvSpPr>
        <p:spPr>
          <a:xfrm>
            <a:off x="4724502" y="3894422"/>
            <a:ext cx="1090110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80"/>
              </a:lnSpc>
            </a:pPr>
            <a:r>
              <a:rPr lang="es-CO" b="1" dirty="0">
                <a:cs typeface="Arial Narrow" charset="0"/>
              </a:rPr>
              <a:t>Visión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3700AE-B4A2-465E-A93A-8232936BC76E}"/>
              </a:ext>
            </a:extLst>
          </p:cNvPr>
          <p:cNvSpPr txBox="1"/>
          <p:nvPr/>
        </p:nvSpPr>
        <p:spPr>
          <a:xfrm>
            <a:off x="4469338" y="5354642"/>
            <a:ext cx="140337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80"/>
              </a:lnSpc>
            </a:pPr>
            <a:r>
              <a:rPr lang="es-CO" b="1" dirty="0">
                <a:cs typeface="Arial Narrow" charset="0"/>
              </a:rPr>
              <a:t>Perspectivas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8C9211-B2D6-40D3-A0FC-1B19436F8996}"/>
              </a:ext>
            </a:extLst>
          </p:cNvPr>
          <p:cNvSpPr txBox="1"/>
          <p:nvPr/>
        </p:nvSpPr>
        <p:spPr>
          <a:xfrm>
            <a:off x="5955772" y="4707020"/>
            <a:ext cx="346397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80"/>
              </a:lnSpc>
            </a:pPr>
            <a:r>
              <a:rPr lang="es-CO" sz="1600" dirty="0">
                <a:latin typeface="+mj-lt"/>
                <a:cs typeface="Arial Narrow" charset="0"/>
              </a:rPr>
              <a:t>Rentabilidad y Sostenibilidad Financiera.</a:t>
            </a:r>
          </a:p>
          <a:p>
            <a:pPr>
              <a:lnSpc>
                <a:spcPts val="1880"/>
              </a:lnSpc>
            </a:pPr>
            <a:r>
              <a:rPr lang="es-CO" sz="1600" dirty="0">
                <a:latin typeface="+mj-lt"/>
                <a:cs typeface="Arial Narrow" charset="0"/>
              </a:rPr>
              <a:t>Motores de Crecimiento.</a:t>
            </a:r>
          </a:p>
          <a:p>
            <a:pPr>
              <a:lnSpc>
                <a:spcPts val="1880"/>
              </a:lnSpc>
            </a:pPr>
            <a:r>
              <a:rPr lang="es-CO" sz="1600" dirty="0">
                <a:latin typeface="+mj-lt"/>
                <a:cs typeface="Arial Narrow" charset="0"/>
              </a:rPr>
              <a:t>Excelencia Operativa.</a:t>
            </a:r>
          </a:p>
          <a:p>
            <a:pPr>
              <a:lnSpc>
                <a:spcPts val="1880"/>
              </a:lnSpc>
            </a:pPr>
            <a:r>
              <a:rPr lang="es-CO" sz="1600" dirty="0">
                <a:latin typeface="+mj-lt"/>
                <a:cs typeface="Arial Narrow" charset="0"/>
              </a:rPr>
              <a:t>Desarrollo Organizacional.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364ABBB-D4EA-406F-820F-6F10C9DC8A76}"/>
              </a:ext>
            </a:extLst>
          </p:cNvPr>
          <p:cNvCxnSpPr>
            <a:cxnSpLocks/>
          </p:cNvCxnSpPr>
          <p:nvPr/>
        </p:nvCxnSpPr>
        <p:spPr>
          <a:xfrm>
            <a:off x="4036862" y="3136546"/>
            <a:ext cx="70865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7CC879-8525-4F49-9D9A-30633EFA8D6C}"/>
              </a:ext>
            </a:extLst>
          </p:cNvPr>
          <p:cNvCxnSpPr>
            <a:cxnSpLocks/>
          </p:cNvCxnSpPr>
          <p:nvPr/>
        </p:nvCxnSpPr>
        <p:spPr>
          <a:xfrm>
            <a:off x="4036862" y="4493489"/>
            <a:ext cx="70865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5C8A13D-25D1-440A-9951-C78D522A9EF6}"/>
              </a:ext>
            </a:extLst>
          </p:cNvPr>
          <p:cNvCxnSpPr>
            <a:cxnSpLocks/>
          </p:cNvCxnSpPr>
          <p:nvPr/>
        </p:nvCxnSpPr>
        <p:spPr>
          <a:xfrm>
            <a:off x="3219185" y="1695112"/>
            <a:ext cx="0" cy="4399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F894C9B4-8952-4185-B5C9-4EB6789531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896" y="2797681"/>
            <a:ext cx="1981893" cy="198189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4049EA8-CA6C-4F59-9C60-023656B04936}"/>
              </a:ext>
            </a:extLst>
          </p:cNvPr>
          <p:cNvSpPr/>
          <p:nvPr/>
        </p:nvSpPr>
        <p:spPr>
          <a:xfrm flipV="1">
            <a:off x="5925769" y="4797589"/>
            <a:ext cx="45719" cy="142557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01AD2D9-F429-457F-8BB2-0F2B7F929793}"/>
              </a:ext>
            </a:extLst>
          </p:cNvPr>
          <p:cNvSpPr/>
          <p:nvPr/>
        </p:nvSpPr>
        <p:spPr>
          <a:xfrm flipV="1">
            <a:off x="5925769" y="5040476"/>
            <a:ext cx="45719" cy="142557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F0D6996-9A27-4DE6-ADD7-3B44FB1B3EE7}"/>
              </a:ext>
            </a:extLst>
          </p:cNvPr>
          <p:cNvSpPr/>
          <p:nvPr/>
        </p:nvSpPr>
        <p:spPr>
          <a:xfrm flipV="1">
            <a:off x="5925769" y="5283364"/>
            <a:ext cx="45719" cy="142557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4D88C31-8BAF-432D-B2A3-7A41147B088D}"/>
              </a:ext>
            </a:extLst>
          </p:cNvPr>
          <p:cNvSpPr/>
          <p:nvPr/>
        </p:nvSpPr>
        <p:spPr>
          <a:xfrm flipV="1">
            <a:off x="5925769" y="5519107"/>
            <a:ext cx="45719" cy="142557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EB5C185-575F-4008-B077-5914E8C439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3023" y="4868867"/>
            <a:ext cx="619083" cy="593421"/>
          </a:xfrm>
          <a:prstGeom prst="rect">
            <a:avLst/>
          </a:prstGeom>
        </p:spPr>
      </p:pic>
      <p:sp>
        <p:nvSpPr>
          <p:cNvPr id="21" name="Marcador de texto 1">
            <a:extLst>
              <a:ext uri="{FF2B5EF4-FFF2-40B4-BE49-F238E27FC236}">
                <a16:creationId xmlns:a16="http://schemas.microsoft.com/office/drawing/2014/main" id="{1CA30A08-8394-477A-8E9D-525C92E5524A}"/>
              </a:ext>
            </a:extLst>
          </p:cNvPr>
          <p:cNvSpPr txBox="1">
            <a:spLocks/>
          </p:cNvSpPr>
          <p:nvPr/>
        </p:nvSpPr>
        <p:spPr>
          <a:xfrm>
            <a:off x="5609063" y="347939"/>
            <a:ext cx="6119111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2C6B8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Marco Estratégico </a:t>
            </a:r>
          </a:p>
        </p:txBody>
      </p:sp>
    </p:spTree>
    <p:extLst>
      <p:ext uri="{BB962C8B-B14F-4D97-AF65-F5344CB8AC3E}">
        <p14:creationId xmlns:p14="http://schemas.microsoft.com/office/powerpoint/2010/main" val="157827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F980EB14-F819-4EEC-8052-B095E95EEC0F}"/>
              </a:ext>
            </a:extLst>
          </p:cNvPr>
          <p:cNvSpPr txBox="1"/>
          <p:nvPr/>
        </p:nvSpPr>
        <p:spPr>
          <a:xfrm>
            <a:off x="1449193" y="2277261"/>
            <a:ext cx="172562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2000" b="1" dirty="0">
                <a:cs typeface="Arial Narrow" charset="0"/>
              </a:rPr>
              <a:t>Rentabilidad y Sostenibilidad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F5E019-D5C5-4087-B152-5867E1983AAE}"/>
              </a:ext>
            </a:extLst>
          </p:cNvPr>
          <p:cNvSpPr txBox="1"/>
          <p:nvPr/>
        </p:nvSpPr>
        <p:spPr>
          <a:xfrm>
            <a:off x="1458924" y="3294625"/>
            <a:ext cx="158982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2000" b="1" dirty="0">
                <a:cs typeface="Arial Narrow" charset="0"/>
              </a:rPr>
              <a:t>Motores de</a:t>
            </a:r>
          </a:p>
          <a:p>
            <a:pPr>
              <a:lnSpc>
                <a:spcPts val="2180"/>
              </a:lnSpc>
            </a:pPr>
            <a:r>
              <a:rPr lang="es-CO" sz="2000" b="1" dirty="0">
                <a:cs typeface="Arial Narrow" charset="0"/>
              </a:rPr>
              <a:t>Crecimiento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A219CF5-B2CD-4501-8990-4385C3996729}"/>
              </a:ext>
            </a:extLst>
          </p:cNvPr>
          <p:cNvSpPr txBox="1"/>
          <p:nvPr/>
        </p:nvSpPr>
        <p:spPr>
          <a:xfrm>
            <a:off x="1449192" y="4355181"/>
            <a:ext cx="163110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2000" b="1" dirty="0">
                <a:cs typeface="Arial Narrow" charset="0"/>
              </a:rPr>
              <a:t>Excelencia</a:t>
            </a:r>
          </a:p>
          <a:p>
            <a:pPr>
              <a:lnSpc>
                <a:spcPts val="2180"/>
              </a:lnSpc>
            </a:pPr>
            <a:r>
              <a:rPr lang="es-CO" sz="2000" b="1" dirty="0">
                <a:cs typeface="Arial Narrow" charset="0"/>
              </a:rPr>
              <a:t>Operativa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D8FD3AC-9E2D-400C-B625-060F5D34297D}"/>
              </a:ext>
            </a:extLst>
          </p:cNvPr>
          <p:cNvSpPr txBox="1"/>
          <p:nvPr/>
        </p:nvSpPr>
        <p:spPr>
          <a:xfrm>
            <a:off x="726585" y="1674375"/>
            <a:ext cx="2080623" cy="39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80"/>
              </a:lnSpc>
            </a:pPr>
            <a:r>
              <a:rPr lang="es-CO" sz="2400" b="1" dirty="0">
                <a:cs typeface="Arial Narrow" charset="0"/>
              </a:rPr>
              <a:t>Perspectivas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0CE2081-8FEC-4F4F-A7F1-850C5B5909A7}"/>
              </a:ext>
            </a:extLst>
          </p:cNvPr>
          <p:cNvCxnSpPr>
            <a:cxnSpLocks/>
          </p:cNvCxnSpPr>
          <p:nvPr/>
        </p:nvCxnSpPr>
        <p:spPr>
          <a:xfrm flipV="1">
            <a:off x="3673650" y="2174254"/>
            <a:ext cx="0" cy="398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1B3411-128F-463A-89A0-AB04BA9B666A}"/>
              </a:ext>
            </a:extLst>
          </p:cNvPr>
          <p:cNvSpPr txBox="1"/>
          <p:nvPr/>
        </p:nvSpPr>
        <p:spPr>
          <a:xfrm>
            <a:off x="1449192" y="5384775"/>
            <a:ext cx="180891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2000" b="1" dirty="0">
                <a:cs typeface="Arial Narrow" charset="0"/>
              </a:rPr>
              <a:t>Desarrollo</a:t>
            </a:r>
          </a:p>
          <a:p>
            <a:pPr>
              <a:lnSpc>
                <a:spcPts val="2180"/>
              </a:lnSpc>
            </a:pPr>
            <a:r>
              <a:rPr lang="es-CO" sz="2000" b="1" dirty="0">
                <a:cs typeface="Arial Narrow" charset="0"/>
              </a:rPr>
              <a:t>Organizacional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BE6D071-7CD3-43EB-9BF3-5561342A93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557" y="2316485"/>
            <a:ext cx="511780" cy="51178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FF3FE02-B7FC-4A51-8AFB-56A0B283B9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745" y="3300311"/>
            <a:ext cx="656590" cy="65659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98F6E2F-6D07-41FE-ADBA-2212CD2701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202" y="4423915"/>
            <a:ext cx="500890" cy="5008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18DB2D8-1BD9-40D3-936A-312DD1CB60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740" y="5439713"/>
            <a:ext cx="578352" cy="57835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F7EC89A9-F8CA-447D-A9BA-126E6D373C1D}"/>
              </a:ext>
            </a:extLst>
          </p:cNvPr>
          <p:cNvSpPr txBox="1"/>
          <p:nvPr/>
        </p:nvSpPr>
        <p:spPr>
          <a:xfrm>
            <a:off x="4333298" y="2331250"/>
            <a:ext cx="547619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1600" dirty="0"/>
              <a:t>Maximizar la rentabilidad para los accionistas.</a:t>
            </a:r>
            <a:endParaRPr lang="es-CO" sz="1600" dirty="0">
              <a:latin typeface="+mj-lt"/>
              <a:cs typeface="Arial Narrow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B734D03-2CE9-472D-A972-0965502E3076}"/>
              </a:ext>
            </a:extLst>
          </p:cNvPr>
          <p:cNvSpPr txBox="1"/>
          <p:nvPr/>
        </p:nvSpPr>
        <p:spPr>
          <a:xfrm>
            <a:off x="4298555" y="3126427"/>
            <a:ext cx="6315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1600" dirty="0"/>
              <a:t>Generar reconocimiento de la entidad por parte de los grupos de interés.</a:t>
            </a:r>
            <a:endParaRPr lang="es-CO" sz="1600" dirty="0">
              <a:latin typeface="+mj-lt"/>
              <a:cs typeface="Arial Narrow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EB31320-5BF9-45B3-81BC-65F2FA9B6A8C}"/>
              </a:ext>
            </a:extLst>
          </p:cNvPr>
          <p:cNvSpPr txBox="1"/>
          <p:nvPr/>
        </p:nvSpPr>
        <p:spPr>
          <a:xfrm>
            <a:off x="4298555" y="3404874"/>
            <a:ext cx="564828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1600" dirty="0"/>
              <a:t>Desarrollar un portafolio rentable y atractivo.</a:t>
            </a:r>
            <a:endParaRPr lang="es-CO" sz="1600" dirty="0">
              <a:latin typeface="+mj-lt"/>
              <a:cs typeface="Arial Narrow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C23937C-2F3B-4F2D-A3B0-62EEF42903A2}"/>
              </a:ext>
            </a:extLst>
          </p:cNvPr>
          <p:cNvSpPr txBox="1"/>
          <p:nvPr/>
        </p:nvSpPr>
        <p:spPr>
          <a:xfrm>
            <a:off x="4298555" y="3663478"/>
            <a:ext cx="321384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1600" dirty="0"/>
              <a:t>Fortalecer el enfoque al cliente.</a:t>
            </a:r>
            <a:endParaRPr lang="es-CO" sz="1600" dirty="0">
              <a:latin typeface="+mj-lt"/>
              <a:cs typeface="Arial Narrow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92D477F-8BA9-42E4-91D5-0153EF6987CC}"/>
              </a:ext>
            </a:extLst>
          </p:cNvPr>
          <p:cNvSpPr txBox="1"/>
          <p:nvPr/>
        </p:nvSpPr>
        <p:spPr>
          <a:xfrm>
            <a:off x="4298555" y="4330520"/>
            <a:ext cx="734830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1600" dirty="0"/>
              <a:t>Optimizar la operación del negocio asegurando la calidad de los productos y servicios.</a:t>
            </a:r>
            <a:endParaRPr lang="es-CO" sz="1600" dirty="0">
              <a:latin typeface="+mj-lt"/>
              <a:cs typeface="Arial Narrow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154F665-675D-4756-82DE-AF44FEF1FF03}"/>
              </a:ext>
            </a:extLst>
          </p:cNvPr>
          <p:cNvSpPr txBox="1"/>
          <p:nvPr/>
        </p:nvSpPr>
        <p:spPr>
          <a:xfrm>
            <a:off x="4298555" y="4599669"/>
            <a:ext cx="699503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s-CO" sz="1600" dirty="0"/>
              <a:t>Incrementar la productividad con base en la experiencia de la operación.</a:t>
            </a:r>
            <a:endParaRPr lang="es-CO" sz="1600" dirty="0">
              <a:cs typeface="Arial Narrow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813418A5-4E07-4F90-8214-F6915A533A68}"/>
              </a:ext>
            </a:extLst>
          </p:cNvPr>
          <p:cNvGrpSpPr/>
          <p:nvPr/>
        </p:nvGrpSpPr>
        <p:grpSpPr>
          <a:xfrm>
            <a:off x="4298555" y="5355824"/>
            <a:ext cx="6407241" cy="926437"/>
            <a:chOff x="3870349" y="4977887"/>
            <a:chExt cx="6407241" cy="926437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B2F4C4C-961D-41F4-8EED-105D4C2CC36D}"/>
                </a:ext>
              </a:extLst>
            </p:cNvPr>
            <p:cNvSpPr txBox="1"/>
            <p:nvPr/>
          </p:nvSpPr>
          <p:spPr>
            <a:xfrm>
              <a:off x="3870349" y="4977887"/>
              <a:ext cx="6064059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80"/>
                </a:lnSpc>
              </a:pPr>
              <a:r>
                <a:rPr lang="es-CO" sz="1600" dirty="0"/>
                <a:t>Construir conocimiento a través del entendimiento del negocio.</a:t>
              </a:r>
              <a:endParaRPr lang="es-CO" sz="1600" dirty="0">
                <a:cs typeface="Arial Narrow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A014244-2E36-438C-9A6F-F5C171EB6AC7}"/>
                </a:ext>
              </a:extLst>
            </p:cNvPr>
            <p:cNvSpPr txBox="1"/>
            <p:nvPr/>
          </p:nvSpPr>
          <p:spPr>
            <a:xfrm>
              <a:off x="3870349" y="5243875"/>
              <a:ext cx="6064059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80"/>
                </a:lnSpc>
              </a:pPr>
              <a:r>
                <a:rPr lang="es-CO" sz="1600" dirty="0"/>
                <a:t>Potencializar el talento humano de la organización.</a:t>
              </a:r>
              <a:endParaRPr lang="es-CO" sz="1600" dirty="0">
                <a:cs typeface="Arial Narrow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9274164B-70A5-4733-B704-F63AD6DFFC62}"/>
                </a:ext>
              </a:extLst>
            </p:cNvPr>
            <p:cNvSpPr txBox="1"/>
            <p:nvPr/>
          </p:nvSpPr>
          <p:spPr>
            <a:xfrm>
              <a:off x="3870350" y="5529863"/>
              <a:ext cx="6407240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80"/>
                </a:lnSpc>
              </a:pPr>
              <a:r>
                <a:rPr lang="es-CO" sz="1600" dirty="0"/>
                <a:t>Alinear la estructura organizacional con base en la estrategia de negocio.</a:t>
              </a:r>
              <a:endParaRPr lang="es-CO" sz="1600" dirty="0">
                <a:cs typeface="Arial Narrow" charset="0"/>
              </a:endParaRPr>
            </a:p>
          </p:txBody>
        </p:sp>
      </p:grp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48E051C-37F6-4372-AA73-86CC40B6F52F}"/>
              </a:ext>
            </a:extLst>
          </p:cNvPr>
          <p:cNvCxnSpPr>
            <a:cxnSpLocks/>
          </p:cNvCxnSpPr>
          <p:nvPr/>
        </p:nvCxnSpPr>
        <p:spPr>
          <a:xfrm>
            <a:off x="4160531" y="2084032"/>
            <a:ext cx="70225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2888A1E-2929-45CE-A7FF-5D460E46FAFA}"/>
              </a:ext>
            </a:extLst>
          </p:cNvPr>
          <p:cNvCxnSpPr>
            <a:cxnSpLocks/>
          </p:cNvCxnSpPr>
          <p:nvPr/>
        </p:nvCxnSpPr>
        <p:spPr>
          <a:xfrm>
            <a:off x="4160531" y="3008397"/>
            <a:ext cx="70865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1B6C780-DB38-4F55-93A5-015B6AB239B0}"/>
              </a:ext>
            </a:extLst>
          </p:cNvPr>
          <p:cNvCxnSpPr>
            <a:cxnSpLocks/>
          </p:cNvCxnSpPr>
          <p:nvPr/>
        </p:nvCxnSpPr>
        <p:spPr>
          <a:xfrm>
            <a:off x="4160531" y="4200220"/>
            <a:ext cx="7159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0CDB2E4-0264-4206-81C8-B470B268F140}"/>
              </a:ext>
            </a:extLst>
          </p:cNvPr>
          <p:cNvCxnSpPr/>
          <p:nvPr/>
        </p:nvCxnSpPr>
        <p:spPr>
          <a:xfrm>
            <a:off x="4115671" y="5162729"/>
            <a:ext cx="7268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21FA3FF9-C030-4A4C-96D6-A9B9B80BDF31}"/>
              </a:ext>
            </a:extLst>
          </p:cNvPr>
          <p:cNvCxnSpPr>
            <a:cxnSpLocks/>
          </p:cNvCxnSpPr>
          <p:nvPr/>
        </p:nvCxnSpPr>
        <p:spPr>
          <a:xfrm>
            <a:off x="819295" y="5162729"/>
            <a:ext cx="234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82C2B8C-B56D-4744-AB57-4489D505A76E}"/>
              </a:ext>
            </a:extLst>
          </p:cNvPr>
          <p:cNvCxnSpPr>
            <a:cxnSpLocks/>
          </p:cNvCxnSpPr>
          <p:nvPr/>
        </p:nvCxnSpPr>
        <p:spPr>
          <a:xfrm>
            <a:off x="787745" y="4200220"/>
            <a:ext cx="234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B48DE483-F15C-4DB2-B04A-975A8E5395AA}"/>
              </a:ext>
            </a:extLst>
          </p:cNvPr>
          <p:cNvCxnSpPr>
            <a:cxnSpLocks/>
          </p:cNvCxnSpPr>
          <p:nvPr/>
        </p:nvCxnSpPr>
        <p:spPr>
          <a:xfrm>
            <a:off x="787745" y="3071584"/>
            <a:ext cx="234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B301391-4990-43A5-8D9B-71E9C4731FA9}"/>
              </a:ext>
            </a:extLst>
          </p:cNvPr>
          <p:cNvSpPr txBox="1"/>
          <p:nvPr/>
        </p:nvSpPr>
        <p:spPr>
          <a:xfrm>
            <a:off x="4064145" y="1674375"/>
            <a:ext cx="340650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80"/>
              </a:lnSpc>
            </a:pPr>
            <a:r>
              <a:rPr lang="es-CO" sz="2400" b="1" dirty="0">
                <a:cs typeface="Arial Narrow" charset="0"/>
              </a:rPr>
              <a:t>Objetivo Estratégico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65B39B1B-6FC2-43D2-8466-5FBABAF24DC6}"/>
              </a:ext>
            </a:extLst>
          </p:cNvPr>
          <p:cNvCxnSpPr>
            <a:cxnSpLocks/>
          </p:cNvCxnSpPr>
          <p:nvPr/>
        </p:nvCxnSpPr>
        <p:spPr>
          <a:xfrm>
            <a:off x="787745" y="2084032"/>
            <a:ext cx="234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88FDA9C6-D38E-4D31-89CA-621D75DC4373}"/>
              </a:ext>
            </a:extLst>
          </p:cNvPr>
          <p:cNvSpPr/>
          <p:nvPr/>
        </p:nvSpPr>
        <p:spPr>
          <a:xfrm flipV="1">
            <a:off x="4233865" y="2442366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2D6BA9A2-82DC-4C6F-BCD8-ABD0BAC52FAB}"/>
              </a:ext>
            </a:extLst>
          </p:cNvPr>
          <p:cNvSpPr/>
          <p:nvPr/>
        </p:nvSpPr>
        <p:spPr>
          <a:xfrm flipV="1">
            <a:off x="4233865" y="3230803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D25D9FD6-2A7E-43C4-B77E-C16CD35C987A}"/>
              </a:ext>
            </a:extLst>
          </p:cNvPr>
          <p:cNvSpPr/>
          <p:nvPr/>
        </p:nvSpPr>
        <p:spPr>
          <a:xfrm flipV="1">
            <a:off x="4233865" y="3520051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BB4C25D-159B-4E80-AC17-8109F42DD54F}"/>
              </a:ext>
            </a:extLst>
          </p:cNvPr>
          <p:cNvSpPr/>
          <p:nvPr/>
        </p:nvSpPr>
        <p:spPr>
          <a:xfrm flipV="1">
            <a:off x="4233865" y="3781309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5F3A812-D890-4DC9-94EF-6D51D38145BF}"/>
              </a:ext>
            </a:extLst>
          </p:cNvPr>
          <p:cNvSpPr/>
          <p:nvPr/>
        </p:nvSpPr>
        <p:spPr>
          <a:xfrm flipV="1">
            <a:off x="4233865" y="4434452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5093A32-5418-47AD-A3FE-4F570E42F710}"/>
              </a:ext>
            </a:extLst>
          </p:cNvPr>
          <p:cNvSpPr/>
          <p:nvPr/>
        </p:nvSpPr>
        <p:spPr>
          <a:xfrm flipV="1">
            <a:off x="4233865" y="4705040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CEEC187-7333-4B2A-9D81-4033956A2594}"/>
              </a:ext>
            </a:extLst>
          </p:cNvPr>
          <p:cNvSpPr/>
          <p:nvPr/>
        </p:nvSpPr>
        <p:spPr>
          <a:xfrm flipV="1">
            <a:off x="4233865" y="5463295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E2886CA-910E-4597-A549-8F6314EC8054}"/>
              </a:ext>
            </a:extLst>
          </p:cNvPr>
          <p:cNvSpPr/>
          <p:nvPr/>
        </p:nvSpPr>
        <p:spPr>
          <a:xfrm flipV="1">
            <a:off x="4233865" y="5729218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DC0E036-C0B5-452D-989D-FB6ABCB3B34D}"/>
              </a:ext>
            </a:extLst>
          </p:cNvPr>
          <p:cNvSpPr/>
          <p:nvPr/>
        </p:nvSpPr>
        <p:spPr>
          <a:xfrm flipV="1">
            <a:off x="4233865" y="6009136"/>
            <a:ext cx="66279" cy="148359"/>
          </a:xfrm>
          <a:prstGeom prst="rect">
            <a:avLst/>
          </a:prstGeom>
          <a:solidFill>
            <a:srgbClr val="376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Marcador de texto 1">
            <a:extLst>
              <a:ext uri="{FF2B5EF4-FFF2-40B4-BE49-F238E27FC236}">
                <a16:creationId xmlns:a16="http://schemas.microsoft.com/office/drawing/2014/main" id="{0DD05D82-7D21-474A-BCF6-6C6ABA086A65}"/>
              </a:ext>
            </a:extLst>
          </p:cNvPr>
          <p:cNvSpPr txBox="1">
            <a:spLocks/>
          </p:cNvSpPr>
          <p:nvPr/>
        </p:nvSpPr>
        <p:spPr>
          <a:xfrm>
            <a:off x="3132031" y="347939"/>
            <a:ext cx="8596144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2C6B8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Perspectivas y Objetivos Estratégicos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517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DD819-0444-4B12-A3E1-7B7F9E4EA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5313"/>
            <a:ext cx="7741920" cy="632032"/>
          </a:xfrm>
        </p:spPr>
        <p:txBody>
          <a:bodyPr>
            <a:noAutofit/>
          </a:bodyPr>
          <a:lstStyle/>
          <a:p>
            <a:r>
              <a:rPr lang="es-CO" dirty="0"/>
              <a:t>Mega Estratégica</a:t>
            </a:r>
          </a:p>
        </p:txBody>
      </p:sp>
    </p:spTree>
    <p:extLst>
      <p:ext uri="{BB962C8B-B14F-4D97-AF65-F5344CB8AC3E}">
        <p14:creationId xmlns:p14="http://schemas.microsoft.com/office/powerpoint/2010/main" val="366502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hlinkClick r:id="" action="ppaction://noaction"/>
            <a:extLst>
              <a:ext uri="{FF2B5EF4-FFF2-40B4-BE49-F238E27FC236}">
                <a16:creationId xmlns:a16="http://schemas.microsoft.com/office/drawing/2014/main" id="{9857FEA7-9E04-4921-B1F6-BE0AC4AA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7189" y="3280486"/>
            <a:ext cx="1308531" cy="135365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47DB57A-CE41-4EB7-90B3-A6E6D939E3D6}"/>
              </a:ext>
            </a:extLst>
          </p:cNvPr>
          <p:cNvSpPr txBox="1"/>
          <p:nvPr/>
        </p:nvSpPr>
        <p:spPr>
          <a:xfrm>
            <a:off x="1085785" y="2258167"/>
            <a:ext cx="2030434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s-CO" sz="3200" b="1" dirty="0">
                <a:cs typeface="Arial Narrow" charset="0"/>
              </a:rPr>
              <a:t>Mega Estratégica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5D17E19-F71C-46EA-9BD5-79BEAD47BE8C}"/>
              </a:ext>
            </a:extLst>
          </p:cNvPr>
          <p:cNvCxnSpPr>
            <a:cxnSpLocks/>
          </p:cNvCxnSpPr>
          <p:nvPr/>
        </p:nvCxnSpPr>
        <p:spPr>
          <a:xfrm flipV="1">
            <a:off x="3665413" y="1890564"/>
            <a:ext cx="0" cy="4350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2F9DED8-71E6-4020-89A5-0CEF5F55B0FD}"/>
              </a:ext>
            </a:extLst>
          </p:cNvPr>
          <p:cNvSpPr txBox="1"/>
          <p:nvPr/>
        </p:nvSpPr>
        <p:spPr>
          <a:xfrm>
            <a:off x="3918241" y="2062280"/>
            <a:ext cx="7617654" cy="191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80"/>
              </a:lnSpc>
            </a:pPr>
            <a:r>
              <a:rPr lang="es-CO" sz="2800" dirty="0">
                <a:latin typeface="+mj-lt"/>
                <a:cs typeface="Arial Narrow" charset="0"/>
              </a:rPr>
              <a:t>Para el cuatrienio 2019-2022 aumentaremos en </a:t>
            </a:r>
            <a:r>
              <a:rPr lang="es-CO" sz="4400" b="1" dirty="0">
                <a:cs typeface="Arial Narrow" charset="0"/>
              </a:rPr>
              <a:t>68%</a:t>
            </a:r>
            <a:r>
              <a:rPr lang="es-CO" sz="2800" b="1" dirty="0">
                <a:cs typeface="Arial Narrow" charset="0"/>
              </a:rPr>
              <a:t> </a:t>
            </a:r>
            <a:r>
              <a:rPr lang="es-CO" sz="2800" dirty="0">
                <a:latin typeface="+mj-lt"/>
                <a:cs typeface="Arial Narrow" charset="0"/>
              </a:rPr>
              <a:t>los Ingresos de cartera e inmuebles con un margen EBITDA acumulado del </a:t>
            </a:r>
            <a:r>
              <a:rPr lang="es-CO" sz="4400" b="1" dirty="0"/>
              <a:t>26,5%</a:t>
            </a:r>
            <a:r>
              <a:rPr lang="es-CO" sz="2800" b="1" dirty="0">
                <a:latin typeface="+mj-lt"/>
              </a:rPr>
              <a:t>,</a:t>
            </a:r>
            <a:r>
              <a:rPr lang="es-CO" sz="4400" b="1" dirty="0"/>
              <a:t> </a:t>
            </a:r>
            <a:r>
              <a:rPr lang="es-CO" sz="2800" dirty="0">
                <a:latin typeface="+mj-lt"/>
                <a:cs typeface="Arial Narrow" charset="0"/>
              </a:rPr>
              <a:t>respecto al cuatrienio 2015-2018.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50CB163-ACA4-4B54-B10D-F31D74F86E75}"/>
              </a:ext>
            </a:extLst>
          </p:cNvPr>
          <p:cNvSpPr txBox="1"/>
          <p:nvPr/>
        </p:nvSpPr>
        <p:spPr>
          <a:xfrm>
            <a:off x="3918241" y="5655204"/>
            <a:ext cx="360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+mj-lt"/>
              </a:rPr>
              <a:t>Ingresos 2015-2018: </a:t>
            </a:r>
            <a:r>
              <a:rPr lang="es-CO" b="1" dirty="0">
                <a:latin typeface="+mj-lt"/>
              </a:rPr>
              <a:t>$</a:t>
            </a:r>
            <a:r>
              <a:rPr lang="es-CO" b="1" dirty="0"/>
              <a:t>270.398 MM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B768318-8BC1-4C87-B4F0-4FB1C57D08D9}"/>
              </a:ext>
            </a:extLst>
          </p:cNvPr>
          <p:cNvSpPr txBox="1"/>
          <p:nvPr/>
        </p:nvSpPr>
        <p:spPr>
          <a:xfrm>
            <a:off x="3918241" y="5972972"/>
            <a:ext cx="350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+mj-lt"/>
              </a:rPr>
              <a:t>Ingresos 2019-2022: </a:t>
            </a:r>
            <a:r>
              <a:rPr lang="es-CO" b="1" dirty="0">
                <a:latin typeface="+mj-lt"/>
              </a:rPr>
              <a:t>$</a:t>
            </a:r>
            <a:r>
              <a:rPr lang="es-CO" b="1" dirty="0"/>
              <a:t>455.032 MM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FDC841B-E5EB-4F28-AA34-34A98B9A68D6}"/>
              </a:ext>
            </a:extLst>
          </p:cNvPr>
          <p:cNvSpPr txBox="1"/>
          <p:nvPr/>
        </p:nvSpPr>
        <p:spPr>
          <a:xfrm>
            <a:off x="7421766" y="5655204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+mj-lt"/>
              </a:rPr>
              <a:t>Margen 2015-2018: </a:t>
            </a:r>
            <a:r>
              <a:rPr lang="es-CO" b="1" dirty="0"/>
              <a:t>24%</a:t>
            </a:r>
            <a:r>
              <a:rPr lang="es-CO" dirty="0"/>
              <a:t>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EBD7C0E-9E92-4943-A566-864F67D2D61A}"/>
              </a:ext>
            </a:extLst>
          </p:cNvPr>
          <p:cNvSpPr txBox="1"/>
          <p:nvPr/>
        </p:nvSpPr>
        <p:spPr>
          <a:xfrm>
            <a:off x="7421766" y="5972972"/>
            <a:ext cx="41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+mj-lt"/>
              </a:rPr>
              <a:t>Margen Proyectado 2019-2022: </a:t>
            </a:r>
            <a:r>
              <a:rPr lang="es-CO" b="1" dirty="0"/>
              <a:t>26,5%</a:t>
            </a:r>
            <a:r>
              <a:rPr lang="es-CO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A110C60-7365-4770-9541-994612A87F4A}"/>
              </a:ext>
            </a:extLst>
          </p:cNvPr>
          <p:cNvSpPr txBox="1"/>
          <p:nvPr/>
        </p:nvSpPr>
        <p:spPr>
          <a:xfrm>
            <a:off x="1659726" y="284863"/>
            <a:ext cx="96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>
                <a:solidFill>
                  <a:srgbClr val="2C6B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Estratégica</a:t>
            </a:r>
          </a:p>
        </p:txBody>
      </p:sp>
    </p:spTree>
    <p:extLst>
      <p:ext uri="{BB962C8B-B14F-4D97-AF65-F5344CB8AC3E}">
        <p14:creationId xmlns:p14="http://schemas.microsoft.com/office/powerpoint/2010/main" val="27698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6647CD-1B15-4DC9-B842-80B59710E44D}"/>
              </a:ext>
            </a:extLst>
          </p:cNvPr>
          <p:cNvSpPr txBox="1"/>
          <p:nvPr/>
        </p:nvSpPr>
        <p:spPr>
          <a:xfrm>
            <a:off x="3159760" y="5157869"/>
            <a:ext cx="619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Elaboró: Analista de Planeación – Sandra Viviana Neira</a:t>
            </a:r>
          </a:p>
          <a:p>
            <a:r>
              <a:rPr lang="es-MX" dirty="0">
                <a:solidFill>
                  <a:schemeClr val="bg1"/>
                </a:solidFill>
              </a:rPr>
              <a:t>Revisó: Gerente de Planeación – Juan Felipe Robles</a:t>
            </a:r>
          </a:p>
          <a:p>
            <a:r>
              <a:rPr lang="es-MX" dirty="0">
                <a:solidFill>
                  <a:schemeClr val="bg1"/>
                </a:solidFill>
              </a:rPr>
              <a:t>Fecha de Elaboración: Julio 22 de 2021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0358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</TotalTime>
  <Words>331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Diseño personalizado</vt:lpstr>
      <vt:lpstr>PLAN ESTRATEGICO 2019 - 2022</vt:lpstr>
      <vt:lpstr>Lineamientos Estratégicos </vt:lpstr>
      <vt:lpstr>Presentación de PowerPoint</vt:lpstr>
      <vt:lpstr>Marco Estratégico </vt:lpstr>
      <vt:lpstr>Presentación de PowerPoint</vt:lpstr>
      <vt:lpstr>Presentación de PowerPoint</vt:lpstr>
      <vt:lpstr>Mega Estratégica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Jimenez Galindo</dc:creator>
  <cp:lastModifiedBy>Jenny Isabel González Cantillo</cp:lastModifiedBy>
  <cp:revision>241</cp:revision>
  <dcterms:created xsi:type="dcterms:W3CDTF">2020-08-26T14:28:16Z</dcterms:created>
  <dcterms:modified xsi:type="dcterms:W3CDTF">2021-08-06T14:06:04Z</dcterms:modified>
</cp:coreProperties>
</file>